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0" r:id="rId6"/>
    <p:sldId id="259" r:id="rId7"/>
    <p:sldId id="371" r:id="rId8"/>
    <p:sldId id="364" r:id="rId9"/>
    <p:sldId id="370" r:id="rId10"/>
    <p:sldId id="363" r:id="rId11"/>
    <p:sldId id="355" r:id="rId12"/>
    <p:sldId id="338" r:id="rId13"/>
    <p:sldId id="372" r:id="rId14"/>
    <p:sldId id="373" r:id="rId15"/>
    <p:sldId id="365"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F6F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41563-78E5-4675-9EC8-EFE23C849110}" v="200" dt="2018-10-07T12:27:28.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05" autoAdjust="0"/>
    <p:restoredTop sz="94660"/>
  </p:normalViewPr>
  <p:slideViewPr>
    <p:cSldViewPr snapToGrid="0">
      <p:cViewPr varScale="1">
        <p:scale>
          <a:sx n="60" d="100"/>
          <a:sy n="60" d="100"/>
        </p:scale>
        <p:origin x="27" y="7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10/6/2018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10/6/2018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6186" y="4267830"/>
            <a:ext cx="5203454" cy="1401448"/>
          </a:xfrm>
        </p:spPr>
        <p:txBody>
          <a:bodyPr anchor="t">
            <a:normAutofit fontScale="90000"/>
          </a:bodyPr>
          <a:lstStyle/>
          <a:p>
            <a:pPr algn="l"/>
            <a:r>
              <a:rPr lang="en-US" sz="5400"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Wrath</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6586186" y="3428999"/>
            <a:ext cx="4805691" cy="838831"/>
          </a:xfrm>
        </p:spPr>
        <p:txBody>
          <a:bodyPr anchor="b">
            <a:normAutofit/>
          </a:bodyPr>
          <a:lstStyle/>
          <a:p>
            <a:pPr algn="l"/>
            <a:r>
              <a:rPr lang="en-US" sz="3200" b="1" dirty="0">
                <a:solidFill>
                  <a:srgbClr val="000000"/>
                </a:solidFill>
                <a:effectLst>
                  <a:outerShdw blurRad="38100" dist="38100" dir="2700000" algn="tl">
                    <a:srgbClr val="000000">
                      <a:alpha val="43137"/>
                    </a:srgbClr>
                  </a:outerShdw>
                </a:effectLst>
              </a:rPr>
              <a:t>1 Samuel 25</a:t>
            </a:r>
          </a:p>
        </p:txBody>
      </p:sp>
      <p:sp>
        <p:nvSpPr>
          <p:cNvPr id="2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E2500F6-9DD5-4063-BE16-2BC39D50E111}"/>
              </a:ext>
            </a:extLst>
          </p:cNvPr>
          <p:cNvPicPr>
            <a:picLocks noChangeAspect="1"/>
          </p:cNvPicPr>
          <p:nvPr/>
        </p:nvPicPr>
        <p:blipFill rotWithShape="1">
          <a:blip r:embed="rId3">
            <a:alphaModFix/>
            <a:extLst/>
          </a:blip>
          <a:srcRect l="13622" r="26636" b="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172385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1264" y="1875722"/>
            <a:ext cx="5782913" cy="3706665"/>
          </a:xfrm>
        </p:spPr>
        <p:txBody>
          <a:bodyPr vert="horz" lIns="91440" tIns="45720" rIns="91440" bIns="45720" rtlCol="0" anchor="t">
            <a:normAutofit/>
          </a:bodyPr>
          <a:lstStyle/>
          <a:p>
            <a:r>
              <a:rPr lang="en-US" sz="5400" b="1" dirty="0">
                <a:solidFill>
                  <a:srgbClr val="000000"/>
                </a:solidFill>
              </a:rPr>
              <a:t>NABAL   vs   ABIGAIL</a:t>
            </a:r>
            <a:br>
              <a:rPr lang="en-US" sz="5400" b="1" dirty="0">
                <a:solidFill>
                  <a:srgbClr val="000000"/>
                </a:solidFill>
              </a:rPr>
            </a:br>
            <a:r>
              <a:rPr lang="en-US" sz="5400" b="1" dirty="0">
                <a:solidFill>
                  <a:srgbClr val="000000"/>
                </a:solidFill>
              </a:rPr>
              <a:t>foolish	          wise</a:t>
            </a:r>
            <a:br>
              <a:rPr lang="en-US" sz="5400" b="1" dirty="0">
                <a:solidFill>
                  <a:srgbClr val="000000"/>
                </a:solidFill>
              </a:rPr>
            </a:br>
            <a:r>
              <a:rPr lang="en-US" sz="5400" b="1" u="sng" dirty="0">
                <a:solidFill>
                  <a:srgbClr val="000000"/>
                </a:solidFill>
              </a:rPr>
              <a:t>DIED</a:t>
            </a:r>
            <a:r>
              <a:rPr lang="en-US" sz="5400" b="1" dirty="0">
                <a:solidFill>
                  <a:srgbClr val="000000"/>
                </a:solidFill>
              </a:rPr>
              <a:t>       </a:t>
            </a:r>
            <a:r>
              <a:rPr lang="en-US" sz="5400" b="1" u="sng" spc="-50" dirty="0">
                <a:solidFill>
                  <a:srgbClr val="000000"/>
                </a:solidFill>
              </a:rPr>
              <a:t>PROMOTED</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C78910-4DCF-49F0-9516-83E3E97CE6B2}"/>
              </a:ext>
            </a:extLst>
          </p:cNvPr>
          <p:cNvPicPr>
            <a:picLocks noChangeAspect="1"/>
          </p:cNvPicPr>
          <p:nvPr/>
        </p:nvPicPr>
        <p:blipFill rotWithShape="1">
          <a:blip r:embed="rId3">
            <a:alphaModFix/>
            <a:extLst/>
          </a:blip>
          <a:srcRect l="6425" r="667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4913157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2AB3-1745-41A1-A67D-5167F89A1382}"/>
              </a:ext>
            </a:extLst>
          </p:cNvPr>
          <p:cNvPicPr>
            <a:picLocks noChangeAspect="1"/>
          </p:cNvPicPr>
          <p:nvPr/>
        </p:nvPicPr>
        <p:blipFill rotWithShape="1">
          <a:blip r:embed="rId2">
            <a:alphaModFix/>
            <a:extLst/>
          </a:blip>
          <a:srcRect l="3257" r="350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48880" y="-1"/>
            <a:ext cx="10669607" cy="1653871"/>
          </a:xfrm>
        </p:spPr>
        <p:txBody>
          <a:bodyPr>
            <a:normAutofit/>
          </a:bodyPr>
          <a:lstStyle/>
          <a:p>
            <a:r>
              <a:rPr lang="en-US" sz="5400" b="1" dirty="0">
                <a:solidFill>
                  <a:srgbClr val="000000"/>
                </a:solidFill>
                <a:latin typeface="Century Gothic" panose="020B0502020202020204" pitchFamily="34" charset="0"/>
              </a:rPr>
              <a:t>David’s call.</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4997" y="683812"/>
            <a:ext cx="6287179" cy="5377162"/>
          </a:xfrm>
        </p:spPr>
        <p:txBody>
          <a:bodyPr anchor="ctr">
            <a:norm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Nabal had peace because he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had David watching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over him</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David makes himself a “son”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Nabal.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Nabal was blessed to be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BLESSING</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So are you.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whom much is given,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much is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408172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1 Timothy 6:17-19 Charge them that are rich in this world, that they be not </a:t>
            </a:r>
            <a:r>
              <a:rPr lang="en-US" sz="3200" dirty="0" err="1"/>
              <a:t>highminded</a:t>
            </a:r>
            <a:r>
              <a:rPr lang="en-US" sz="3200" dirty="0"/>
              <a:t>, nor trust in uncertain riches, but in the living God, who giveth us richly all things to enjoy; 18  That they do good, that they be rich in good works, ready to distribute, willing to communicate; 19  Laying up in store for themselves a good foundation against the time to come, that they may lay hold on eternal life.</a:t>
            </a:r>
          </a:p>
        </p:txBody>
      </p:sp>
    </p:spTree>
    <p:extLst>
      <p:ext uri="{BB962C8B-B14F-4D97-AF65-F5344CB8AC3E}">
        <p14:creationId xmlns:p14="http://schemas.microsoft.com/office/powerpoint/2010/main" val="144843420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Corinthians 8:14  But by an equality, that now at this time your abundance may be a supply for their want, that their abundance also may be a supply for your want: that there may be equality:</a:t>
            </a:r>
          </a:p>
        </p:txBody>
      </p:sp>
    </p:spTree>
    <p:extLst>
      <p:ext uri="{BB962C8B-B14F-4D97-AF65-F5344CB8AC3E}">
        <p14:creationId xmlns:p14="http://schemas.microsoft.com/office/powerpoint/2010/main" val="29753194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Corinthians 9:6-8 But this I say, He which soweth sparingly shall reap also sparingly; and he which soweth bountifully shall reap also bountifully. 7  Every man according as he </a:t>
            </a:r>
            <a:r>
              <a:rPr lang="en-US" sz="3200" dirty="0" err="1"/>
              <a:t>purposeth</a:t>
            </a:r>
            <a:r>
              <a:rPr lang="en-US" sz="3200" dirty="0"/>
              <a:t> in his heart, so let him give; not grudgingly, or of necessity: for God loveth a cheerful giver. 8  And God is able to make all grace abound toward you; that ye, always having all sufficiency in all things, may abound to every good work: </a:t>
            </a:r>
          </a:p>
        </p:txBody>
      </p:sp>
    </p:spTree>
    <p:extLst>
      <p:ext uri="{BB962C8B-B14F-4D97-AF65-F5344CB8AC3E}">
        <p14:creationId xmlns:p14="http://schemas.microsoft.com/office/powerpoint/2010/main" val="92390641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2AB3-1745-41A1-A67D-5167F89A1382}"/>
              </a:ext>
            </a:extLst>
          </p:cNvPr>
          <p:cNvPicPr>
            <a:picLocks noChangeAspect="1"/>
          </p:cNvPicPr>
          <p:nvPr/>
        </p:nvPicPr>
        <p:blipFill rotWithShape="1">
          <a:blip r:embed="rId2">
            <a:alphaModFix/>
            <a:extLst/>
          </a:blip>
          <a:srcRect l="3257" r="350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48880" y="-1"/>
            <a:ext cx="10669607" cy="1653871"/>
          </a:xfrm>
        </p:spPr>
        <p:txBody>
          <a:bodyPr>
            <a:normAutofit/>
          </a:bodyPr>
          <a:lstStyle/>
          <a:p>
            <a:r>
              <a:rPr lang="en-US" sz="5400" b="1" dirty="0">
                <a:solidFill>
                  <a:srgbClr val="000000"/>
                </a:solidFill>
                <a:latin typeface="Century Gothic" panose="020B0502020202020204" pitchFamily="34" charset="0"/>
              </a:rPr>
              <a:t>Nabal’s </a:t>
            </a:r>
            <a:r>
              <a:rPr lang="en-US" sz="5400" b="1" u="sng" dirty="0">
                <a:solidFill>
                  <a:srgbClr val="000000"/>
                </a:solidFill>
                <a:latin typeface="Century Gothic" panose="020B0502020202020204" pitchFamily="34" charset="0"/>
              </a:rPr>
              <a:t>wicked</a:t>
            </a:r>
            <a:r>
              <a:rPr lang="en-US" sz="5400" b="1" dirty="0">
                <a:solidFill>
                  <a:srgbClr val="000000"/>
                </a:solidFill>
                <a:latin typeface="Century Gothic" panose="020B0502020202020204" pitchFamily="34" charset="0"/>
              </a:rPr>
              <a:t> </a:t>
            </a:r>
            <a:r>
              <a:rPr lang="en-US" sz="5400" b="1" dirty="0" err="1">
                <a:solidFill>
                  <a:srgbClr val="000000"/>
                </a:solidFill>
                <a:latin typeface="Century Gothic" panose="020B0502020202020204" pitchFamily="34" charset="0"/>
              </a:rPr>
              <a:t>responce</a:t>
            </a:r>
            <a:r>
              <a:rPr lang="en-US" sz="5400" b="1" dirty="0">
                <a:solidFill>
                  <a:srgbClr val="000000"/>
                </a:solidFill>
                <a:latin typeface="Century Gothic" panose="020B0502020202020204" pitchFamily="34" charset="0"/>
              </a:rPr>
              <a: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73513" y="683812"/>
            <a:ext cx="6287179" cy="5377162"/>
          </a:xfrm>
        </p:spPr>
        <p:txBody>
          <a:bodyPr anchor="ctr">
            <a:norm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Nabal called David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rebel</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vs 10. Is he loyal to Saul?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real issue?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His only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care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is for himself.</a:t>
            </a:r>
          </a:p>
        </p:txBody>
      </p:sp>
    </p:spTree>
    <p:extLst>
      <p:ext uri="{BB962C8B-B14F-4D97-AF65-F5344CB8AC3E}">
        <p14:creationId xmlns:p14="http://schemas.microsoft.com/office/powerpoint/2010/main" val="3898430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Luke 18:22-24 Now when Jesus heard these things, he said unto him, Yet </a:t>
            </a:r>
            <a:r>
              <a:rPr lang="en-US" sz="3200" dirty="0" err="1"/>
              <a:t>lackest</a:t>
            </a:r>
            <a:r>
              <a:rPr lang="en-US" sz="3200" dirty="0"/>
              <a:t> thou one thing: sell all that thou hast, and distribute unto the poor, and thou shalt have treasure in heaven: and come, follow me. 23  And when he heard this, he was very sorrowful: for he was very rich. 24  And when Jesus saw that he was very sorrowful, he said, How hardly shall they that have riches enter into the kingdom of God!</a:t>
            </a:r>
          </a:p>
        </p:txBody>
      </p:sp>
    </p:spTree>
    <p:extLst>
      <p:ext uri="{BB962C8B-B14F-4D97-AF65-F5344CB8AC3E}">
        <p14:creationId xmlns:p14="http://schemas.microsoft.com/office/powerpoint/2010/main" val="31840919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18:6-7 A fool's lips enter into contention, and his mouth calleth for strokes. 7  A fool's mouth is his destruction, and his lips are the snare of his soul.</a:t>
            </a:r>
          </a:p>
        </p:txBody>
      </p:sp>
    </p:spTree>
    <p:extLst>
      <p:ext uri="{BB962C8B-B14F-4D97-AF65-F5344CB8AC3E}">
        <p14:creationId xmlns:p14="http://schemas.microsoft.com/office/powerpoint/2010/main" val="407228195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Luke 12:15-21 And he said unto them, Take heed, and beware of covetousness: for a man's life </a:t>
            </a:r>
            <a:r>
              <a:rPr lang="en-US" sz="3200" dirty="0" err="1"/>
              <a:t>consisteth</a:t>
            </a:r>
            <a:r>
              <a:rPr lang="en-US" sz="3200" dirty="0"/>
              <a:t> not in the abundance of the things which he </a:t>
            </a:r>
            <a:r>
              <a:rPr lang="en-US" sz="3200" dirty="0" err="1"/>
              <a:t>possesseth</a:t>
            </a:r>
            <a:r>
              <a:rPr lang="en-US" sz="3200" dirty="0"/>
              <a:t>. 16  And he </a:t>
            </a:r>
            <a:r>
              <a:rPr lang="en-US" sz="3200" dirty="0" err="1"/>
              <a:t>spake</a:t>
            </a:r>
            <a:r>
              <a:rPr lang="en-US" sz="3200" dirty="0"/>
              <a:t> a parable unto them, saying, The ground of a certain rich man brought forth plentifully: 17  And he thought within himself, saying, What shall I do, because I have no room where to bestow my fruits? 18  And he said, This will I do: I will pull down my barns, and build greater; and there will I bestow all my fruits and my goods. 19  And I will say to my soul, Soul, thou hast much goods laid up for many years; take thine ease, eat, drink, and be merry. 20  But God said unto him, Thou fool, this night thy soul shall be required of thee: then whose shall those things be, which thou hast provided? 21  So is he that </a:t>
            </a:r>
            <a:r>
              <a:rPr lang="en-US" sz="3200" dirty="0" err="1"/>
              <a:t>layeth</a:t>
            </a:r>
            <a:r>
              <a:rPr lang="en-US" sz="3200" dirty="0"/>
              <a:t> up treasure for himself, and is not rich toward God.</a:t>
            </a:r>
          </a:p>
        </p:txBody>
      </p:sp>
    </p:spTree>
    <p:extLst>
      <p:ext uri="{BB962C8B-B14F-4D97-AF65-F5344CB8AC3E}">
        <p14:creationId xmlns:p14="http://schemas.microsoft.com/office/powerpoint/2010/main" val="105858176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Matthew 25:43-46 I was a stranger, and ye took me not in: naked, and ye clothed me not: sick, and in prison, and ye visited me not. 44 Then shall they also answer him, saying, Lord, when saw we thee an </a:t>
            </a:r>
            <a:r>
              <a:rPr lang="en-US" sz="3200" dirty="0" err="1"/>
              <a:t>hungred</a:t>
            </a:r>
            <a:r>
              <a:rPr lang="en-US" sz="3200" dirty="0"/>
              <a:t>, or athirst, or a stranger, or naked, or sick, or in prison, and did not minister unto thee? 45 Then shall he answer them, saying, Verily I say unto you, Inasmuch as ye did it not to one of the least of these, ye did it not to me. 46 And these shall go away into everlasting punishment: but the righteous into life eternal.</a:t>
            </a:r>
          </a:p>
        </p:txBody>
      </p:sp>
    </p:spTree>
    <p:extLst>
      <p:ext uri="{BB962C8B-B14F-4D97-AF65-F5344CB8AC3E}">
        <p14:creationId xmlns:p14="http://schemas.microsoft.com/office/powerpoint/2010/main" val="11125432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7207404" y="2418735"/>
            <a:ext cx="4644400" cy="4439265"/>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It’s a great </a:t>
            </a:r>
            <a:r>
              <a:rPr lang="en-US" sz="3200" u="sng" dirty="0">
                <a:latin typeface="Calibri" panose="020F0502020204030204" pitchFamily="34" charset="0"/>
                <a:ea typeface="Calibri" panose="020F0502020204030204" pitchFamily="34" charset="0"/>
                <a:cs typeface="Times New Roman" panose="02020603050405020304" pitchFamily="18" charset="0"/>
              </a:rPr>
              <a:t>loss</a:t>
            </a:r>
            <a:r>
              <a:rPr lang="en-US" sz="3200" dirty="0">
                <a:latin typeface="Calibri" panose="020F0502020204030204" pitchFamily="34" charset="0"/>
                <a:ea typeface="Calibri" panose="020F0502020204030204" pitchFamily="34" charset="0"/>
                <a:cs typeface="Times New Roman" panose="02020603050405020304" pitchFamily="18" charset="0"/>
              </a:rPr>
              <a:t> when great people die.  </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Know that the </a:t>
            </a:r>
            <a:r>
              <a:rPr lang="en-US" sz="3200" u="sng" dirty="0">
                <a:latin typeface="Calibri" panose="020F0502020204030204" pitchFamily="34" charset="0"/>
                <a:ea typeface="Calibri" panose="020F0502020204030204" pitchFamily="34" charset="0"/>
                <a:cs typeface="Times New Roman" panose="02020603050405020304" pitchFamily="18" charset="0"/>
              </a:rPr>
              <a:t>day</a:t>
            </a:r>
            <a:r>
              <a:rPr lang="en-US" sz="3200" dirty="0">
                <a:latin typeface="Calibri" panose="020F0502020204030204" pitchFamily="34" charset="0"/>
                <a:ea typeface="Calibri" panose="020F0502020204030204" pitchFamily="34" charset="0"/>
                <a:cs typeface="Times New Roman" panose="02020603050405020304" pitchFamily="18" charset="0"/>
              </a:rPr>
              <a:t> of your </a:t>
            </a:r>
            <a:r>
              <a:rPr lang="en-US" sz="3200" u="sng" dirty="0">
                <a:latin typeface="Calibri" panose="020F0502020204030204" pitchFamily="34" charset="0"/>
                <a:ea typeface="Calibri" panose="020F0502020204030204" pitchFamily="34" charset="0"/>
                <a:cs typeface="Times New Roman" panose="02020603050405020304" pitchFamily="18" charset="0"/>
              </a:rPr>
              <a:t>death</a:t>
            </a:r>
            <a:r>
              <a:rPr lang="en-US" sz="3200" dirty="0">
                <a:latin typeface="Calibri" panose="020F0502020204030204" pitchFamily="34" charset="0"/>
                <a:ea typeface="Calibri" panose="020F0502020204030204" pitchFamily="34" charset="0"/>
                <a:cs typeface="Times New Roman" panose="02020603050405020304" pitchFamily="18" charset="0"/>
              </a:rPr>
              <a:t> is coming too.</a:t>
            </a:r>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7207404" y="365124"/>
            <a:ext cx="4510114" cy="1828800"/>
          </a:xfrm>
        </p:spPr>
        <p:txBody>
          <a:bodyPr>
            <a:normAutofit/>
          </a:bodyPr>
          <a:lstStyle/>
          <a:p>
            <a:r>
              <a:rPr lang="en-US" sz="4100" b="1" dirty="0">
                <a:latin typeface="Century Gothic" panose="020B0502020202020204" pitchFamily="34" charset="0"/>
              </a:rPr>
              <a:t>Samuel Dies.</a:t>
            </a:r>
          </a:p>
        </p:txBody>
      </p:sp>
      <p:pic>
        <p:nvPicPr>
          <p:cNvPr id="4" name="Picture 3">
            <a:extLst>
              <a:ext uri="{FF2B5EF4-FFF2-40B4-BE49-F238E27FC236}">
                <a16:creationId xmlns:a16="http://schemas.microsoft.com/office/drawing/2014/main" id="{6D2E07EB-FCA3-483C-B60A-AB6334336257}"/>
              </a:ext>
            </a:extLst>
          </p:cNvPr>
          <p:cNvPicPr>
            <a:picLocks noChangeAspect="1"/>
          </p:cNvPicPr>
          <p:nvPr/>
        </p:nvPicPr>
        <p:blipFill>
          <a:blip r:embed="rId2"/>
          <a:stretch>
            <a:fillRect/>
          </a:stretch>
        </p:blipFill>
        <p:spPr>
          <a:xfrm>
            <a:off x="780267" y="0"/>
            <a:ext cx="4389950" cy="6858000"/>
          </a:xfrm>
          <a:prstGeom prst="rect">
            <a:avLst/>
          </a:prstGeom>
        </p:spPr>
      </p:pic>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2:5  But after thy hardness and impenitent heart </a:t>
            </a:r>
            <a:r>
              <a:rPr lang="en-US" sz="3200" dirty="0" err="1"/>
              <a:t>treasurest</a:t>
            </a:r>
            <a:r>
              <a:rPr lang="en-US" sz="3200" dirty="0"/>
              <a:t> up unto thyself wrath against the day of wrath and revelation of the righteous judgment of God;</a:t>
            </a:r>
          </a:p>
        </p:txBody>
      </p:sp>
    </p:spTree>
    <p:extLst>
      <p:ext uri="{BB962C8B-B14F-4D97-AF65-F5344CB8AC3E}">
        <p14:creationId xmlns:p14="http://schemas.microsoft.com/office/powerpoint/2010/main" val="366641244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2AB3-1745-41A1-A67D-5167F89A1382}"/>
              </a:ext>
            </a:extLst>
          </p:cNvPr>
          <p:cNvPicPr>
            <a:picLocks noChangeAspect="1"/>
          </p:cNvPicPr>
          <p:nvPr/>
        </p:nvPicPr>
        <p:blipFill rotWithShape="1">
          <a:blip r:embed="rId2">
            <a:alphaModFix/>
            <a:extLst/>
          </a:blip>
          <a:srcRect l="3257" r="350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48880" y="-1"/>
            <a:ext cx="10669607" cy="2345636"/>
          </a:xfrm>
        </p:spPr>
        <p:txBody>
          <a:bodyPr>
            <a:normAutofit/>
          </a:bodyPr>
          <a:lstStyle/>
          <a:p>
            <a:r>
              <a:rPr lang="en-US" sz="5400" b="1" dirty="0">
                <a:solidFill>
                  <a:srgbClr val="000000"/>
                </a:solidFill>
                <a:latin typeface="Century Gothic" panose="020B0502020202020204" pitchFamily="34" charset="0"/>
              </a:rPr>
              <a:t>The servant’s </a:t>
            </a:r>
            <a:r>
              <a:rPr lang="en-US" sz="5400" b="1" u="sng" dirty="0">
                <a:solidFill>
                  <a:srgbClr val="000000"/>
                </a:solidFill>
                <a:latin typeface="Century Gothic" panose="020B0502020202020204" pitchFamily="34" charset="0"/>
              </a:rPr>
              <a:t>witness</a:t>
            </a:r>
            <a:r>
              <a:rPr lang="en-US" sz="5400" b="1" dirty="0">
                <a:solidFill>
                  <a:srgbClr val="000000"/>
                </a:solidFill>
                <a:latin typeface="Century Gothic" panose="020B0502020202020204" pitchFamily="34" charset="0"/>
              </a:rPr>
              <a:t> against Nabal.</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73513" y="1582310"/>
            <a:ext cx="6287179" cy="4478664"/>
          </a:xfrm>
        </p:spPr>
        <p:txBody>
          <a:bodyPr anchor="ctr">
            <a:norm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Nabal is messed up and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everyone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knows</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it.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He knows David will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retaliate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He knows he cannot go to Nabal. You cannot reason with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evil</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b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Nabal is rich but a worthless man!</a:t>
            </a:r>
          </a:p>
        </p:txBody>
      </p:sp>
    </p:spTree>
    <p:extLst>
      <p:ext uri="{BB962C8B-B14F-4D97-AF65-F5344CB8AC3E}">
        <p14:creationId xmlns:p14="http://schemas.microsoft.com/office/powerpoint/2010/main" val="22995671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Judges 19:22  Now as they were making their hearts merry, behold, the men of the city, certain sons of Belial, beset the house round about, and beat at the door, and </a:t>
            </a:r>
            <a:r>
              <a:rPr lang="en-US" sz="3200" dirty="0" err="1"/>
              <a:t>spake</a:t>
            </a:r>
            <a:r>
              <a:rPr lang="en-US" sz="3200" dirty="0"/>
              <a:t> to the master of the house, the old man, saying, Bring forth the man that came into thine house, that we may know him. </a:t>
            </a:r>
          </a:p>
          <a:p>
            <a:r>
              <a:rPr lang="en-US" sz="3200" dirty="0"/>
              <a:t>Judges 20:13  Now therefore deliver us the men, the children of Belial, which are in Gibeah, that we may put them to death, and put away evil from Israel. But the children of Benjamin would not hearken to the voice of their brethren the children of Israel:</a:t>
            </a:r>
          </a:p>
          <a:p>
            <a:r>
              <a:rPr lang="en-US" sz="3200" dirty="0"/>
              <a:t>2 Corinthians 6:15  And what concord hath Christ with Belial? or what part hath he that believeth with an infidel?</a:t>
            </a:r>
          </a:p>
        </p:txBody>
      </p:sp>
    </p:spTree>
    <p:extLst>
      <p:ext uri="{BB962C8B-B14F-4D97-AF65-F5344CB8AC3E}">
        <p14:creationId xmlns:p14="http://schemas.microsoft.com/office/powerpoint/2010/main" val="772273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1 Peter 5:5-6 Likewise, ye younger, submit yourselves unto the elder. Yea, all of you be subject one to another, and be clothed with humility: for God </a:t>
            </a:r>
            <a:r>
              <a:rPr lang="en-US" sz="3200" dirty="0" err="1"/>
              <a:t>resisteth</a:t>
            </a:r>
            <a:r>
              <a:rPr lang="en-US" sz="3200" dirty="0"/>
              <a:t> the proud, and giveth grace to the humble. 6  Humble yourselves therefore under the mighty hand of God, that he may exalt you in due time: </a:t>
            </a:r>
          </a:p>
        </p:txBody>
      </p:sp>
    </p:spTree>
    <p:extLst>
      <p:ext uri="{BB962C8B-B14F-4D97-AF65-F5344CB8AC3E}">
        <p14:creationId xmlns:p14="http://schemas.microsoft.com/office/powerpoint/2010/main" val="21782039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6186" y="4267830"/>
            <a:ext cx="5203454" cy="1401448"/>
          </a:xfrm>
        </p:spPr>
        <p:txBody>
          <a:bodyPr anchor="t">
            <a:normAutofit fontScale="90000"/>
          </a:bodyPr>
          <a:lstStyle/>
          <a:p>
            <a:pPr algn="l"/>
            <a:r>
              <a:rPr lang="en-US" sz="5400"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Wrath</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6586186" y="3428999"/>
            <a:ext cx="4805691" cy="838831"/>
          </a:xfrm>
        </p:spPr>
        <p:txBody>
          <a:bodyPr anchor="b">
            <a:normAutofit/>
          </a:bodyPr>
          <a:lstStyle/>
          <a:p>
            <a:pPr algn="l"/>
            <a:r>
              <a:rPr lang="en-US" sz="3200" b="1" dirty="0">
                <a:solidFill>
                  <a:srgbClr val="000000"/>
                </a:solidFill>
                <a:effectLst>
                  <a:outerShdw blurRad="38100" dist="38100" dir="2700000" algn="tl">
                    <a:srgbClr val="000000">
                      <a:alpha val="43137"/>
                    </a:srgbClr>
                  </a:outerShdw>
                </a:effectLst>
              </a:rPr>
              <a:t>1 Samuel 25</a:t>
            </a:r>
          </a:p>
        </p:txBody>
      </p:sp>
      <p:sp>
        <p:nvSpPr>
          <p:cNvPr id="2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E2500F6-9DD5-4063-BE16-2BC39D50E111}"/>
              </a:ext>
            </a:extLst>
          </p:cNvPr>
          <p:cNvPicPr>
            <a:picLocks noChangeAspect="1"/>
          </p:cNvPicPr>
          <p:nvPr/>
        </p:nvPicPr>
        <p:blipFill rotWithShape="1">
          <a:blip r:embed="rId3">
            <a:alphaModFix/>
            <a:extLst/>
          </a:blip>
          <a:srcRect l="13622" r="26636" b="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777647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5:12  Wherefore, as by one man sin entered into the world, and death by sin; and so death passed upon all men, for that all have sinned:</a:t>
            </a:r>
          </a:p>
          <a:p>
            <a:r>
              <a:rPr lang="en-US" sz="3200" dirty="0"/>
              <a:t>Ecclesiastes 3:20  All go unto one place; all are of the dust, and all turn to dust again.</a:t>
            </a:r>
          </a:p>
          <a:p>
            <a:r>
              <a:rPr lang="en-US" sz="3200" dirty="0"/>
              <a:t>Job 30:23  For I know that thou wilt bring me to death, and to the house appointed for all living.</a:t>
            </a:r>
          </a:p>
        </p:txBody>
      </p:sp>
    </p:spTree>
    <p:extLst>
      <p:ext uri="{BB962C8B-B14F-4D97-AF65-F5344CB8AC3E}">
        <p14:creationId xmlns:p14="http://schemas.microsoft.com/office/powerpoint/2010/main" val="33468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2AB3-1745-41A1-A67D-5167F89A1382}"/>
              </a:ext>
            </a:extLst>
          </p:cNvPr>
          <p:cNvPicPr>
            <a:picLocks noChangeAspect="1"/>
          </p:cNvPicPr>
          <p:nvPr/>
        </p:nvPicPr>
        <p:blipFill rotWithShape="1">
          <a:blip r:embed="rId2">
            <a:alphaModFix/>
            <a:extLst/>
          </a:blip>
          <a:srcRect l="3257" r="350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48880" y="-1"/>
            <a:ext cx="10669607" cy="1932167"/>
          </a:xfrm>
        </p:spPr>
        <p:txBody>
          <a:bodyPr>
            <a:normAutofit/>
          </a:bodyPr>
          <a:lstStyle/>
          <a:p>
            <a:r>
              <a:rPr lang="en-US" sz="4000" b="1" dirty="0">
                <a:solidFill>
                  <a:srgbClr val="000000"/>
                </a:solidFill>
                <a:latin typeface="Century Gothic" panose="020B0502020202020204" pitchFamily="34" charset="0"/>
              </a:rPr>
              <a:t>David’s need rebuffed by selfish Nabal.</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4997" y="702528"/>
            <a:ext cx="6287179" cy="2080429"/>
          </a:xfrm>
        </p:spPr>
        <p:txBody>
          <a:bodyPr anchor="ctr">
            <a:norm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can be no hope in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fool</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06644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BF997-8FEB-4445-B9DA-D294657BA2E7}"/>
              </a:ext>
            </a:extLst>
          </p:cNvPr>
          <p:cNvPicPr>
            <a:picLocks noChangeAspect="1"/>
          </p:cNvPicPr>
          <p:nvPr/>
        </p:nvPicPr>
        <p:blipFill rotWithShape="1">
          <a:blip r:embed="rId2"/>
          <a:srcRect l="33242" t="40796" r="24060" b="1214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785800E-281F-4153-8DEA-88DE301A9ADB}"/>
              </a:ext>
            </a:extLst>
          </p:cNvPr>
          <p:cNvPicPr>
            <a:picLocks noChangeAspect="1"/>
          </p:cNvPicPr>
          <p:nvPr/>
        </p:nvPicPr>
        <p:blipFill>
          <a:blip r:embed="rId3"/>
          <a:stretch>
            <a:fillRect/>
          </a:stretch>
        </p:blipFill>
        <p:spPr>
          <a:xfrm>
            <a:off x="6531835" y="4602086"/>
            <a:ext cx="274344" cy="292633"/>
          </a:xfrm>
          <a:prstGeom prst="rect">
            <a:avLst/>
          </a:prstGeom>
        </p:spPr>
      </p:pic>
      <p:pic>
        <p:nvPicPr>
          <p:cNvPr id="4" name="Picture 3">
            <a:extLst>
              <a:ext uri="{FF2B5EF4-FFF2-40B4-BE49-F238E27FC236}">
                <a16:creationId xmlns:a16="http://schemas.microsoft.com/office/drawing/2014/main" id="{1FA407C6-A23D-488B-9290-1D363499F945}"/>
              </a:ext>
            </a:extLst>
          </p:cNvPr>
          <p:cNvPicPr>
            <a:picLocks noChangeAspect="1"/>
          </p:cNvPicPr>
          <p:nvPr/>
        </p:nvPicPr>
        <p:blipFill>
          <a:blip r:embed="rId3"/>
          <a:stretch>
            <a:fillRect/>
          </a:stretch>
        </p:blipFill>
        <p:spPr>
          <a:xfrm>
            <a:off x="8425570" y="4309453"/>
            <a:ext cx="274344" cy="292633"/>
          </a:xfrm>
          <a:prstGeom prst="rect">
            <a:avLst/>
          </a:prstGeom>
        </p:spPr>
      </p:pic>
    </p:spTree>
    <p:extLst>
      <p:ext uri="{BB962C8B-B14F-4D97-AF65-F5344CB8AC3E}">
        <p14:creationId xmlns:p14="http://schemas.microsoft.com/office/powerpoint/2010/main" val="30636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2AB3-1745-41A1-A67D-5167F89A1382}"/>
              </a:ext>
            </a:extLst>
          </p:cNvPr>
          <p:cNvPicPr>
            <a:picLocks noChangeAspect="1"/>
          </p:cNvPicPr>
          <p:nvPr/>
        </p:nvPicPr>
        <p:blipFill rotWithShape="1">
          <a:blip r:embed="rId2">
            <a:alphaModFix/>
            <a:extLst/>
          </a:blip>
          <a:srcRect l="3257" r="350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48880" y="-1"/>
            <a:ext cx="10669607" cy="1653871"/>
          </a:xfrm>
        </p:spPr>
        <p:txBody>
          <a:bodyPr>
            <a:normAutofit/>
          </a:bodyPr>
          <a:lstStyle/>
          <a:p>
            <a:r>
              <a:rPr lang="en-US" sz="4000" b="1" dirty="0">
                <a:solidFill>
                  <a:srgbClr val="000000"/>
                </a:solidFill>
                <a:latin typeface="Century Gothic" panose="020B0502020202020204" pitchFamily="34" charset="0"/>
              </a:rPr>
              <a:t>David’s need rebuffed by selfish Nabal.</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4997" y="702528"/>
            <a:ext cx="6287179" cy="5358446"/>
          </a:xfrm>
        </p:spPr>
        <p:txBody>
          <a:bodyPr anchor="ctr">
            <a:norm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can be no hope in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fool</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600"/>
              </a:spcAft>
            </a:pPr>
            <a:r>
              <a:rPr lang="en-US" sz="3200" dirty="0">
                <a:solidFill>
                  <a:srgbClr val="000000"/>
                </a:solidFill>
              </a:rPr>
              <a:t>Region: Carmel = “</a:t>
            </a:r>
            <a:r>
              <a:rPr lang="en-US" sz="3200" u="sng" dirty="0">
                <a:solidFill>
                  <a:srgbClr val="000000"/>
                </a:solidFill>
              </a:rPr>
              <a:t>fruitful / plentiful place</a:t>
            </a:r>
            <a:r>
              <a:rPr lang="en-US" sz="3200" dirty="0">
                <a:solidFill>
                  <a:srgbClr val="000000"/>
                </a:solidFill>
              </a:rPr>
              <a:t>”</a:t>
            </a:r>
          </a:p>
          <a:p>
            <a:pPr>
              <a:spcBef>
                <a:spcPts val="0"/>
              </a:spcBef>
              <a:spcAft>
                <a:spcPts val="600"/>
              </a:spcAft>
            </a:pPr>
            <a:r>
              <a:rPr lang="en-US" sz="3200" dirty="0">
                <a:solidFill>
                  <a:srgbClr val="000000"/>
                </a:solidFill>
              </a:rPr>
              <a:t>Rich!</a:t>
            </a:r>
          </a:p>
          <a:p>
            <a:pPr>
              <a:spcBef>
                <a:spcPts val="0"/>
              </a:spcBef>
              <a:spcAft>
                <a:spcPts val="600"/>
              </a:spcAft>
            </a:pPr>
            <a:r>
              <a:rPr lang="en-US" sz="3200" dirty="0">
                <a:solidFill>
                  <a:srgbClr val="000000"/>
                </a:solidFill>
              </a:rPr>
              <a:t>Wonderful wife. Abigail = </a:t>
            </a:r>
            <a:br>
              <a:rPr lang="en-US" sz="3200" dirty="0">
                <a:solidFill>
                  <a:srgbClr val="000000"/>
                </a:solidFill>
              </a:rPr>
            </a:br>
            <a:r>
              <a:rPr lang="en-US" sz="3200" dirty="0">
                <a:solidFill>
                  <a:srgbClr val="000000"/>
                </a:solidFill>
              </a:rPr>
              <a:t>“My Father is Rejoicing”</a:t>
            </a:r>
          </a:p>
          <a:p>
            <a:pPr>
              <a:spcBef>
                <a:spcPts val="0"/>
              </a:spcBef>
              <a:spcAft>
                <a:spcPts val="600"/>
              </a:spcAft>
            </a:pPr>
            <a:r>
              <a:rPr lang="en-US" sz="3200" dirty="0">
                <a:solidFill>
                  <a:srgbClr val="000000"/>
                </a:solidFill>
              </a:rPr>
              <a:t> Wicked man. Nabal = “fool” </a:t>
            </a:r>
            <a:br>
              <a:rPr lang="en-US" sz="3200" dirty="0">
                <a:solidFill>
                  <a:srgbClr val="000000"/>
                </a:solidFill>
              </a:rPr>
            </a:br>
            <a:r>
              <a:rPr lang="en-US" sz="3200" dirty="0">
                <a:solidFill>
                  <a:srgbClr val="000000"/>
                </a:solidFill>
              </a:rPr>
              <a:t>He was churlish (suborn, cruel, hard) and EVIL in his doings. </a:t>
            </a:r>
          </a:p>
        </p:txBody>
      </p:sp>
    </p:spTree>
    <p:extLst>
      <p:ext uri="{BB962C8B-B14F-4D97-AF65-F5344CB8AC3E}">
        <p14:creationId xmlns:p14="http://schemas.microsoft.com/office/powerpoint/2010/main" val="10448207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Isaiah 32:6  For the vile person will speak </a:t>
            </a:r>
            <a:r>
              <a:rPr lang="en-US" sz="3200" dirty="0" err="1"/>
              <a:t>villany</a:t>
            </a:r>
            <a:r>
              <a:rPr lang="en-US" sz="3200" dirty="0"/>
              <a:t>, and his heart will work iniquity, to </a:t>
            </a:r>
            <a:r>
              <a:rPr lang="en-US" sz="3200" dirty="0" err="1"/>
              <a:t>practise</a:t>
            </a:r>
            <a:r>
              <a:rPr lang="en-US" sz="3200" dirty="0"/>
              <a:t> hypocrisy, and to utter error against the LORD, to make empty the soul of the hungry, and he will cause the drink of the thirsty to fail.</a:t>
            </a:r>
          </a:p>
        </p:txBody>
      </p:sp>
    </p:spTree>
    <p:extLst>
      <p:ext uri="{BB962C8B-B14F-4D97-AF65-F5344CB8AC3E}">
        <p14:creationId xmlns:p14="http://schemas.microsoft.com/office/powerpoint/2010/main" val="30680104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7031155" y="1875722"/>
            <a:ext cx="4601603" cy="3706665"/>
          </a:xfrm>
        </p:spPr>
        <p:txBody>
          <a:bodyPr vert="horz" lIns="91440" tIns="45720" rIns="91440" bIns="45720" rtlCol="0" anchor="t">
            <a:normAutofit fontScale="90000"/>
          </a:bodyPr>
          <a:lstStyle/>
          <a:p>
            <a:r>
              <a:rPr lang="en-US" sz="5400" b="1" dirty="0">
                <a:solidFill>
                  <a:srgbClr val="000000"/>
                </a:solidFill>
              </a:rPr>
              <a:t>NABAL FORGOT THAT GOD WAS </a:t>
            </a:r>
            <a:r>
              <a:rPr lang="en-US" sz="5400" b="1" u="sng" dirty="0">
                <a:solidFill>
                  <a:srgbClr val="000000"/>
                </a:solidFill>
              </a:rPr>
              <a:t>WATCHING</a:t>
            </a:r>
            <a:r>
              <a:rPr lang="en-US" sz="5400" b="1" dirty="0">
                <a:solidFill>
                  <a:srgbClr val="000000"/>
                </a:solidFill>
              </a:rPr>
              <a:t> HIS TREATMENT OF OTHERS. </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C1C78910-4DCF-49F0-9516-83E3E97CE6B2}"/>
              </a:ext>
            </a:extLst>
          </p:cNvPr>
          <p:cNvPicPr>
            <a:picLocks noChangeAspect="1"/>
          </p:cNvPicPr>
          <p:nvPr/>
        </p:nvPicPr>
        <p:blipFill rotWithShape="1">
          <a:blip r:embed="rId3">
            <a:alphaModFix/>
            <a:extLst/>
          </a:blip>
          <a:srcRect l="6425" r="667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5013170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Psalm 14:1 The fool hath said in his heart, There is no God. They are corrupt, they have done abominable works, there is none that doeth good. </a:t>
            </a:r>
          </a:p>
          <a:p>
            <a:r>
              <a:rPr lang="en-US" sz="3200" dirty="0"/>
              <a:t>Proverbs 18:2-3 A fool hath no delight in understanding, but that his heart may discover itself. 3  When the wicked cometh, then cometh also contempt, and with ignominy reproach. </a:t>
            </a:r>
          </a:p>
        </p:txBody>
      </p:sp>
    </p:spTree>
    <p:extLst>
      <p:ext uri="{BB962C8B-B14F-4D97-AF65-F5344CB8AC3E}">
        <p14:creationId xmlns:p14="http://schemas.microsoft.com/office/powerpoint/2010/main" val="378380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063693e43e34b0f94e44b5a2d47a51c3">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54e75b4b9be0974c5e04ca8a3d186866"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5CA6E4-0284-4C55-BDB6-AC4281766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3.xml><?xml version="1.0" encoding="utf-8"?>
<ds:datastoreItem xmlns:ds="http://schemas.openxmlformats.org/officeDocument/2006/customXml" ds:itemID="{E9B2BA3F-9EDF-4B1D-A011-7362EA2DF3A0}">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85009109-077a-450e-82c0-9072b8164ed1"/>
    <ds:schemaRef ds:uri="92225faf-0d15-43dc-b0d3-949d76b8318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777</TotalTime>
  <Words>1217</Words>
  <Application>Microsoft Office PowerPoint</Application>
  <PresentationFormat>Widescreen</PresentationFormat>
  <Paragraphs>46</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Century Gothic</vt:lpstr>
      <vt:lpstr>Times New Roman</vt:lpstr>
      <vt:lpstr>Office Theme</vt:lpstr>
      <vt:lpstr>David’s Wrath</vt:lpstr>
      <vt:lpstr>Samuel Dies.</vt:lpstr>
      <vt:lpstr>PowerPoint Presentation</vt:lpstr>
      <vt:lpstr>David’s need rebuffed by selfish Nabal.</vt:lpstr>
      <vt:lpstr>PowerPoint Presentation</vt:lpstr>
      <vt:lpstr>David’s need rebuffed by selfish Nabal.</vt:lpstr>
      <vt:lpstr>PowerPoint Presentation</vt:lpstr>
      <vt:lpstr>NABAL FORGOT THAT GOD WAS WATCHING HIS TREATMENT OF OTHERS. </vt:lpstr>
      <vt:lpstr>PowerPoint Presentation</vt:lpstr>
      <vt:lpstr>NABAL   vs   ABIGAIL foolish           wise DIED       PROMOTED</vt:lpstr>
      <vt:lpstr>David’s call.</vt:lpstr>
      <vt:lpstr>PowerPoint Presentation</vt:lpstr>
      <vt:lpstr>PowerPoint Presentation</vt:lpstr>
      <vt:lpstr>PowerPoint Presentation</vt:lpstr>
      <vt:lpstr>Nabal’s wicked responce.</vt:lpstr>
      <vt:lpstr>PowerPoint Presentation</vt:lpstr>
      <vt:lpstr>PowerPoint Presentation</vt:lpstr>
      <vt:lpstr>PowerPoint Presentation</vt:lpstr>
      <vt:lpstr>PowerPoint Presentation</vt:lpstr>
      <vt:lpstr>PowerPoint Presentation</vt:lpstr>
      <vt:lpstr>The servant’s witness against Nabal.</vt:lpstr>
      <vt:lpstr>PowerPoint Presentation</vt:lpstr>
      <vt:lpstr>PowerPoint Presentation</vt:lpstr>
      <vt:lpstr>David’s Wrath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David’s Wrath</dc:title>
  <dc:creator>Sam Miles</dc:creator>
  <cp:lastModifiedBy>Sam Miles</cp:lastModifiedBy>
  <cp:revision>1</cp:revision>
  <dcterms:created xsi:type="dcterms:W3CDTF">2018-10-06T23:31:18Z</dcterms:created>
  <dcterms:modified xsi:type="dcterms:W3CDTF">2018-10-07T12:28:29Z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